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3"/>
  </p:notesMasterIdLst>
  <p:sldIdLst>
    <p:sldId id="257" r:id="rId2"/>
  </p:sldIdLst>
  <p:sldSz cx="30672088" cy="51120675"/>
  <p:notesSz cx="6858000" cy="9144000"/>
  <p:defaultTextStyle>
    <a:defPPr>
      <a:defRPr lang="ko-KR"/>
    </a:defPPr>
    <a:lvl1pPr marL="0" algn="l" defTabSz="3925901" rtl="0" eaLnBrk="1" latinLnBrk="1" hangingPunct="1">
      <a:defRPr sz="7728" kern="1200">
        <a:solidFill>
          <a:schemeClr val="tx1"/>
        </a:solidFill>
        <a:latin typeface="+mn-lt"/>
        <a:ea typeface="+mn-ea"/>
        <a:cs typeface="+mn-cs"/>
      </a:defRPr>
    </a:lvl1pPr>
    <a:lvl2pPr marL="1962950" algn="l" defTabSz="3925901" rtl="0" eaLnBrk="1" latinLnBrk="1" hangingPunct="1">
      <a:defRPr sz="7728" kern="1200">
        <a:solidFill>
          <a:schemeClr val="tx1"/>
        </a:solidFill>
        <a:latin typeface="+mn-lt"/>
        <a:ea typeface="+mn-ea"/>
        <a:cs typeface="+mn-cs"/>
      </a:defRPr>
    </a:lvl2pPr>
    <a:lvl3pPr marL="3925901" algn="l" defTabSz="3925901" rtl="0" eaLnBrk="1" latinLnBrk="1" hangingPunct="1">
      <a:defRPr sz="7728" kern="1200">
        <a:solidFill>
          <a:schemeClr val="tx1"/>
        </a:solidFill>
        <a:latin typeface="+mn-lt"/>
        <a:ea typeface="+mn-ea"/>
        <a:cs typeface="+mn-cs"/>
      </a:defRPr>
    </a:lvl3pPr>
    <a:lvl4pPr marL="5888851" algn="l" defTabSz="3925901" rtl="0" eaLnBrk="1" latinLnBrk="1" hangingPunct="1">
      <a:defRPr sz="7728" kern="1200">
        <a:solidFill>
          <a:schemeClr val="tx1"/>
        </a:solidFill>
        <a:latin typeface="+mn-lt"/>
        <a:ea typeface="+mn-ea"/>
        <a:cs typeface="+mn-cs"/>
      </a:defRPr>
    </a:lvl4pPr>
    <a:lvl5pPr marL="7851802" algn="l" defTabSz="3925901" rtl="0" eaLnBrk="1" latinLnBrk="1" hangingPunct="1">
      <a:defRPr sz="7728" kern="1200">
        <a:solidFill>
          <a:schemeClr val="tx1"/>
        </a:solidFill>
        <a:latin typeface="+mn-lt"/>
        <a:ea typeface="+mn-ea"/>
        <a:cs typeface="+mn-cs"/>
      </a:defRPr>
    </a:lvl5pPr>
    <a:lvl6pPr marL="9814752" algn="l" defTabSz="3925901" rtl="0" eaLnBrk="1" latinLnBrk="1" hangingPunct="1">
      <a:defRPr sz="7728" kern="1200">
        <a:solidFill>
          <a:schemeClr val="tx1"/>
        </a:solidFill>
        <a:latin typeface="+mn-lt"/>
        <a:ea typeface="+mn-ea"/>
        <a:cs typeface="+mn-cs"/>
      </a:defRPr>
    </a:lvl6pPr>
    <a:lvl7pPr marL="11777701" algn="l" defTabSz="3925901" rtl="0" eaLnBrk="1" latinLnBrk="1" hangingPunct="1">
      <a:defRPr sz="7728" kern="1200">
        <a:solidFill>
          <a:schemeClr val="tx1"/>
        </a:solidFill>
        <a:latin typeface="+mn-lt"/>
        <a:ea typeface="+mn-ea"/>
        <a:cs typeface="+mn-cs"/>
      </a:defRPr>
    </a:lvl7pPr>
    <a:lvl8pPr marL="13740653" algn="l" defTabSz="3925901" rtl="0" eaLnBrk="1" latinLnBrk="1" hangingPunct="1">
      <a:defRPr sz="7728" kern="1200">
        <a:solidFill>
          <a:schemeClr val="tx1"/>
        </a:solidFill>
        <a:latin typeface="+mn-lt"/>
        <a:ea typeface="+mn-ea"/>
        <a:cs typeface="+mn-cs"/>
      </a:defRPr>
    </a:lvl8pPr>
    <a:lvl9pPr marL="15703602" algn="l" defTabSz="3925901" rtl="0" eaLnBrk="1" latinLnBrk="1" hangingPunct="1">
      <a:defRPr sz="7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042856"/>
    <a:srgbClr val="659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29" autoAdjust="0"/>
  </p:normalViewPr>
  <p:slideViewPr>
    <p:cSldViewPr snapToGrid="0">
      <p:cViewPr>
        <p:scale>
          <a:sx n="44" d="100"/>
          <a:sy n="44" d="100"/>
        </p:scale>
        <p:origin x="546" y="-8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F029C-A85F-4A1C-B66C-E0CF42DFE3CC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143000"/>
            <a:ext cx="1851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3C71B-C7A1-4CF8-AF19-270864601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4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3C71B-C7A1-4CF8-AF19-270864601B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6508"/>
            <a:ext cx="30672088" cy="511134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13706" y="1883514"/>
            <a:ext cx="26454676" cy="176045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785410" y="6793045"/>
            <a:ext cx="27105776" cy="8656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6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1785410" y="17673942"/>
            <a:ext cx="27105776" cy="16231171"/>
          </a:xfrm>
          <a:prstGeom prst="rect">
            <a:avLst/>
          </a:prstGeom>
        </p:spPr>
        <p:txBody>
          <a:bodyPr>
            <a:normAutofit/>
          </a:bodyPr>
          <a:lstStyle>
            <a:lvl1pPr marL="539999" indent="-539999">
              <a:buFont typeface="Wingdings" panose="05000000000000000000" pitchFamily="2" charset="2"/>
              <a:buChar char="Ø"/>
              <a:defRPr sz="66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1785410" y="36309731"/>
            <a:ext cx="27105776" cy="4328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6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7087538" y="41179082"/>
            <a:ext cx="8169605" cy="1202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 b="1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20234651" y="41179082"/>
            <a:ext cx="8169605" cy="1202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 b="1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5"/>
          </p:nvPr>
        </p:nvSpPr>
        <p:spPr>
          <a:xfrm>
            <a:off x="7087538" y="42832257"/>
            <a:ext cx="21208511" cy="1202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 b="1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318584" y="41211252"/>
            <a:ext cx="251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팀      명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327144" y="41211252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>
                <a:solidFill>
                  <a:schemeClr val="bg1"/>
                </a:solidFill>
              </a:rPr>
              <a:t>지도교수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993964" y="42948916"/>
            <a:ext cx="3111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팀 구성원</a:t>
            </a:r>
          </a:p>
        </p:txBody>
      </p:sp>
    </p:spTree>
    <p:extLst>
      <p:ext uri="{BB962C8B-B14F-4D97-AF65-F5344CB8AC3E}">
        <p14:creationId xmlns:p14="http://schemas.microsoft.com/office/powerpoint/2010/main" val="259336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6508"/>
            <a:ext cx="30672088" cy="511134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119513" y="360151"/>
            <a:ext cx="26454676" cy="3164664"/>
          </a:xfrm>
        </p:spPr>
        <p:txBody>
          <a:bodyPr>
            <a:normAutofit/>
          </a:bodyPr>
          <a:lstStyle>
            <a:lvl1pPr algn="r">
              <a:defRPr sz="13000" b="1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: </a:t>
            </a:r>
            <a:r>
              <a:rPr lang="ko-KR" altLang="en-US"/>
              <a:t>글자크기 </a:t>
            </a:r>
            <a:r>
              <a:rPr lang="en-US" altLang="ko-KR" dirty="0"/>
              <a:t>130, </a:t>
            </a:r>
            <a:r>
              <a:rPr lang="ko-KR" altLang="en-US"/>
              <a:t>오른쪽 정렬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785410" y="6793045"/>
            <a:ext cx="27105776" cy="8656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200" baseline="0">
                <a:sym typeface="Wingdings" panose="05000000000000000000" pitchFamily="2" charset="2"/>
              </a:defRPr>
            </a:lvl1pPr>
          </a:lstStyle>
          <a:p>
            <a:pPr lvl="0"/>
            <a:r>
              <a:rPr lang="ko-KR" altLang="en-US" dirty="0"/>
              <a:t>개요</a:t>
            </a:r>
            <a:r>
              <a:rPr lang="en-US" altLang="ko-KR" dirty="0"/>
              <a:t>: </a:t>
            </a:r>
            <a:r>
              <a:rPr lang="ko-KR" altLang="en-US"/>
              <a:t>글자크기 </a:t>
            </a:r>
            <a:r>
              <a:rPr lang="en-US" altLang="ko-KR" dirty="0"/>
              <a:t>70, </a:t>
            </a:r>
            <a:r>
              <a:rPr lang="ko-KR" altLang="en-US"/>
              <a:t>왼쪽 정렬</a:t>
            </a:r>
            <a:r>
              <a:rPr lang="en-US" altLang="ko-KR" dirty="0"/>
              <a:t>,  </a:t>
            </a:r>
            <a:r>
              <a:rPr lang="ko-KR" altLang="en-US"/>
              <a:t>작품을 제작하게된 계기 또는 목적 등을 자유롭게 </a:t>
            </a:r>
            <a:r>
              <a:rPr lang="en-US" altLang="ko-KR" dirty="0"/>
              <a:t>300</a:t>
            </a:r>
            <a:r>
              <a:rPr lang="ko-KR" altLang="en-US"/>
              <a:t>자 이내로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 hasCustomPrompt="1"/>
          </p:nvPr>
        </p:nvSpPr>
        <p:spPr>
          <a:xfrm>
            <a:off x="1785410" y="17673942"/>
            <a:ext cx="27105776" cy="16231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7000" baseline="0">
                <a:sym typeface="Wingdings" panose="05000000000000000000" pitchFamily="2" charset="2"/>
              </a:defRPr>
            </a:lvl1pPr>
          </a:lstStyle>
          <a:p>
            <a:pPr lvl="0"/>
            <a:r>
              <a:rPr lang="ko-KR" altLang="en-US" sz="7000" dirty="0"/>
              <a:t>내용</a:t>
            </a:r>
            <a:r>
              <a:rPr lang="en-US" altLang="ko-KR" sz="7000" dirty="0"/>
              <a:t>:  </a:t>
            </a:r>
            <a:r>
              <a:rPr lang="ko-KR" altLang="en-US" sz="7000"/>
              <a:t>글자크기 </a:t>
            </a:r>
            <a:r>
              <a:rPr lang="en-US" altLang="ko-KR" sz="7000" dirty="0"/>
              <a:t>70, </a:t>
            </a:r>
            <a:r>
              <a:rPr lang="ko-KR" altLang="en-US" sz="7000"/>
              <a:t>왼쪽 정렬</a:t>
            </a:r>
            <a:r>
              <a:rPr lang="en-US" altLang="ko-KR" sz="7000" dirty="0"/>
              <a:t>,  </a:t>
            </a:r>
            <a:r>
              <a:rPr lang="ko-KR" altLang="en-US" sz="7000"/>
              <a:t>작품에 대한 설명</a:t>
            </a:r>
            <a:r>
              <a:rPr lang="en-US" altLang="ko-KR" sz="7000" dirty="0"/>
              <a:t>(</a:t>
            </a:r>
            <a:r>
              <a:rPr lang="ko-KR" altLang="en-US" sz="7000"/>
              <a:t>개발 시 사용된 툴</a:t>
            </a:r>
            <a:r>
              <a:rPr lang="en-US" altLang="ko-KR" sz="7000" dirty="0"/>
              <a:t>, </a:t>
            </a:r>
            <a:r>
              <a:rPr lang="ko-KR" altLang="en-US" sz="7000"/>
              <a:t>작품의 동작에 대한 설명 등</a:t>
            </a:r>
            <a:r>
              <a:rPr lang="en-US" altLang="ko-KR" sz="7000" dirty="0"/>
              <a:t>)</a:t>
            </a:r>
            <a:r>
              <a:rPr lang="ko-KR" altLang="en-US" sz="7000"/>
              <a:t>을 사진 </a:t>
            </a:r>
            <a:r>
              <a:rPr lang="en-US" altLang="ko-KR" sz="7000" dirty="0"/>
              <a:t>and </a:t>
            </a:r>
            <a:r>
              <a:rPr lang="ko-KR" altLang="en-US" sz="7000"/>
              <a:t>그림을 포함하여 자세히 작성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1785410" y="36309731"/>
            <a:ext cx="27105776" cy="4328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0" baseline="0">
                <a:sym typeface="Wingdings" panose="05000000000000000000" pitchFamily="2" charset="2"/>
              </a:defRPr>
            </a:lvl1pPr>
          </a:lstStyle>
          <a:p>
            <a:pPr lvl="0"/>
            <a:r>
              <a:rPr lang="ko-KR" altLang="en-US" dirty="0"/>
              <a:t>효과</a:t>
            </a:r>
            <a:r>
              <a:rPr lang="en-US" altLang="ko-KR" dirty="0"/>
              <a:t>: </a:t>
            </a:r>
            <a:r>
              <a:rPr lang="ko-KR" altLang="en-US"/>
              <a:t>글자크기 </a:t>
            </a:r>
            <a:r>
              <a:rPr lang="en-US" altLang="ko-KR" dirty="0"/>
              <a:t>70, </a:t>
            </a:r>
            <a:r>
              <a:rPr lang="ko-KR" altLang="en-US"/>
              <a:t>왼쪽 정렬</a:t>
            </a:r>
            <a:r>
              <a:rPr lang="en-US" altLang="ko-KR" dirty="0"/>
              <a:t>,  </a:t>
            </a:r>
            <a:r>
              <a:rPr lang="ko-KR" altLang="en-US"/>
              <a:t>작품을 해당 시설 </a:t>
            </a:r>
            <a:r>
              <a:rPr lang="en-US" altLang="ko-KR" dirty="0"/>
              <a:t>or</a:t>
            </a:r>
            <a:r>
              <a:rPr lang="ko-KR" altLang="en-US"/>
              <a:t> 장소 </a:t>
            </a:r>
            <a:r>
              <a:rPr lang="en-US" altLang="ko-KR" dirty="0"/>
              <a:t>or </a:t>
            </a:r>
            <a:r>
              <a:rPr lang="ko-KR" altLang="en-US"/>
              <a:t>사람 등에게 적용하였을 때 기대할 수 있는 효과에 대하여 작성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7087538" y="41179082"/>
            <a:ext cx="8169605" cy="12023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신청 시 </a:t>
            </a:r>
            <a:r>
              <a:rPr lang="ko-KR" altLang="en-US" dirty="0" err="1"/>
              <a:t>팀명</a:t>
            </a:r>
            <a:r>
              <a:rPr lang="ko-KR" altLang="en-US" dirty="0"/>
              <a:t> 작성</a:t>
            </a:r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20173691" y="41118122"/>
            <a:ext cx="8169605" cy="12023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홍길동 교수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7087538" y="42832257"/>
            <a:ext cx="21208511" cy="12023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홍길동</a:t>
            </a:r>
            <a:r>
              <a:rPr lang="en-US" altLang="ko-KR" dirty="0"/>
              <a:t>, </a:t>
            </a:r>
            <a:r>
              <a:rPr lang="ko-KR" altLang="en-US"/>
              <a:t>김철수</a:t>
            </a:r>
            <a:r>
              <a:rPr lang="en-US" altLang="ko-KR" dirty="0"/>
              <a:t>, </a:t>
            </a:r>
            <a:r>
              <a:rPr lang="ko-KR" altLang="en-US"/>
              <a:t>김영희</a:t>
            </a:r>
            <a:endParaRPr lang="ko-KR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0484" y="41241732"/>
            <a:ext cx="225254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팀      명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471924" y="41241732"/>
            <a:ext cx="26468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지도교수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77784" y="43040356"/>
            <a:ext cx="278634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팀 구성원</a:t>
            </a:r>
          </a:p>
        </p:txBody>
      </p:sp>
      <p:sp>
        <p:nvSpPr>
          <p:cNvPr id="23" name="텍스트 개체 틀 7"/>
          <p:cNvSpPr>
            <a:spLocks noGrp="1"/>
          </p:cNvSpPr>
          <p:nvPr>
            <p:ph type="body" sz="quarter" idx="16" hasCustomPrompt="1"/>
          </p:nvPr>
        </p:nvSpPr>
        <p:spPr>
          <a:xfrm>
            <a:off x="4507" y="44995197"/>
            <a:ext cx="30667582" cy="4328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0" baseline="0">
                <a:solidFill>
                  <a:srgbClr val="FFFF00"/>
                </a:solidFill>
                <a:sym typeface="Wingdings" panose="05000000000000000000" pitchFamily="2" charset="2"/>
              </a:defRPr>
            </a:lvl1pPr>
          </a:lstStyle>
          <a:p>
            <a:r>
              <a:rPr lang="ko-KR" altLang="en-US" dirty="0"/>
              <a:t>주의사항</a:t>
            </a:r>
            <a:r>
              <a:rPr lang="en-US" altLang="ko-KR" dirty="0"/>
              <a:t>: </a:t>
            </a:r>
            <a:r>
              <a:rPr lang="ko-KR" altLang="en-US"/>
              <a:t>해당 판넬의 크기는 </a:t>
            </a:r>
            <a:r>
              <a:rPr lang="en-US" altLang="ko-KR" dirty="0"/>
              <a:t>82cm x 142cm</a:t>
            </a:r>
            <a:r>
              <a:rPr lang="ko-KR" altLang="en-US"/>
              <a:t>로 상당히 큰 크기임으로 글자크기 변경 또는 내용이 부실할 경우 접수가 제한될 수 있습니다</a:t>
            </a:r>
            <a:r>
              <a:rPr lang="en-US" altLang="ko-KR" dirty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3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6508"/>
            <a:ext cx="30672088" cy="51113461"/>
          </a:xfrm>
          <a:prstGeom prst="rect">
            <a:avLst/>
          </a:prstGeom>
        </p:spPr>
      </p:pic>
      <p:graphicFrame>
        <p:nvGraphicFramePr>
          <p:cNvPr id="20" name="개체 19"/>
          <p:cNvGraphicFramePr>
            <a:graphicFrameLocks noChangeAspect="1"/>
          </p:cNvGraphicFramePr>
          <p:nvPr userDrawn="1">
            <p:extLst/>
          </p:nvPr>
        </p:nvGraphicFramePr>
        <p:xfrm>
          <a:off x="360869" y="34096579"/>
          <a:ext cx="7252103" cy="222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Image" r:id="rId4" imgW="7923600" imgH="2184120" progId="Photoshop.Image.13">
                  <p:embed/>
                </p:oleObj>
              </mc:Choice>
              <mc:Fallback>
                <p:oleObj name="Image" r:id="rId4" imgW="792360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0869" y="34096579"/>
                        <a:ext cx="7252103" cy="222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 userDrawn="1">
            <p:extLst/>
          </p:nvPr>
        </p:nvGraphicFramePr>
        <p:xfrm>
          <a:off x="360869" y="15591968"/>
          <a:ext cx="7252103" cy="222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Image" r:id="rId6" imgW="7923600" imgH="2184120" progId="Photoshop.Image.13">
                  <p:embed/>
                </p:oleObj>
              </mc:Choice>
              <mc:Fallback>
                <p:oleObj name="Image" r:id="rId6" imgW="792360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0869" y="15591968"/>
                        <a:ext cx="7252103" cy="222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785410" y="6793045"/>
            <a:ext cx="27105776" cy="865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1785410" y="17673942"/>
            <a:ext cx="27105776" cy="16231171"/>
          </a:xfrm>
          <a:prstGeom prst="rect">
            <a:avLst/>
          </a:prstGeom>
        </p:spPr>
        <p:txBody>
          <a:bodyPr/>
          <a:lstStyle>
            <a:lvl1pPr marL="539999" indent="-539999">
              <a:buFont typeface="Wingdings" panose="05000000000000000000" pitchFamily="2" charset="2"/>
              <a:buChar char="Ø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1785410" y="36309731"/>
            <a:ext cx="27105776" cy="4328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7087538" y="41179082"/>
            <a:ext cx="8169605" cy="1202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20234651" y="41179082"/>
            <a:ext cx="8169605" cy="1202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5"/>
          </p:nvPr>
        </p:nvSpPr>
        <p:spPr>
          <a:xfrm>
            <a:off x="7087538" y="42832257"/>
            <a:ext cx="21208511" cy="1202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975684" y="41058852"/>
            <a:ext cx="2252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팀      명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984244" y="4105885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</a:rPr>
              <a:t>지도교수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651064" y="42796516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팀 구성원</a:t>
            </a:r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 userDrawn="1">
            <p:extLst/>
          </p:nvPr>
        </p:nvGraphicFramePr>
        <p:xfrm>
          <a:off x="360869" y="4467223"/>
          <a:ext cx="7252103" cy="222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Image" r:id="rId7" imgW="7923600" imgH="2184120" progId="Photoshop.Image.13">
                  <p:embed/>
                </p:oleObj>
              </mc:Choice>
              <mc:Fallback>
                <p:oleObj name="Image" r:id="rId7" imgW="792360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0869" y="4467223"/>
                        <a:ext cx="7252103" cy="222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1893617" y="4869352"/>
            <a:ext cx="4371710" cy="1281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728" b="1" dirty="0">
                <a:solidFill>
                  <a:srgbClr val="0428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개요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33658" y="16010485"/>
            <a:ext cx="4371710" cy="1281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728" b="1" dirty="0">
                <a:solidFill>
                  <a:srgbClr val="0428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내용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994832" y="34502492"/>
            <a:ext cx="4147289" cy="1281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728" b="1" dirty="0">
                <a:solidFill>
                  <a:srgbClr val="0428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14806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2.wmf"/><Relationship Id="rId5" Type="http://schemas.openxmlformats.org/officeDocument/2006/relationships/vmlDrawing" Target="../drawings/vmlDrawing1.vml"/><Relationship Id="rId10" Type="http://schemas.openxmlformats.org/officeDocument/2006/relationships/oleObject" Target="../embeddings/oleObject3.bin"/><Relationship Id="rId4" Type="http://schemas.openxmlformats.org/officeDocument/2006/relationships/theme" Target="../theme/theme1.xml"/><Relationship Id="rId9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8706" y="2721714"/>
            <a:ext cx="26454676" cy="988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8706" y="13608513"/>
            <a:ext cx="26454676" cy="3243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8706" y="47381303"/>
            <a:ext cx="6901220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129" y="47381303"/>
            <a:ext cx="10351830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62162" y="47381303"/>
            <a:ext cx="6901220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6508"/>
            <a:ext cx="30672088" cy="51113461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20565701"/>
              </p:ext>
            </p:extLst>
          </p:nvPr>
        </p:nvGraphicFramePr>
        <p:xfrm>
          <a:off x="360869" y="34096579"/>
          <a:ext cx="7252103" cy="222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Image" r:id="rId7" imgW="7923600" imgH="2184120" progId="Photoshop.Image.13">
                  <p:embed/>
                </p:oleObj>
              </mc:Choice>
              <mc:Fallback>
                <p:oleObj name="Image" r:id="rId7" imgW="792360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0869" y="34096579"/>
                        <a:ext cx="7252103" cy="222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430491922"/>
              </p:ext>
            </p:extLst>
          </p:nvPr>
        </p:nvGraphicFramePr>
        <p:xfrm>
          <a:off x="360869" y="15591968"/>
          <a:ext cx="7252103" cy="222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Image" r:id="rId9" imgW="7923600" imgH="2184120" progId="Photoshop.Image.13">
                  <p:embed/>
                </p:oleObj>
              </mc:Choice>
              <mc:Fallback>
                <p:oleObj name="Image" r:id="rId9" imgW="792360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0869" y="15591968"/>
                        <a:ext cx="7252103" cy="222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텍스트 개체 틀 9"/>
          <p:cNvSpPr txBox="1">
            <a:spLocks/>
          </p:cNvSpPr>
          <p:nvPr userDrawn="1"/>
        </p:nvSpPr>
        <p:spPr>
          <a:xfrm>
            <a:off x="7087538" y="41179082"/>
            <a:ext cx="8169605" cy="1202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159996" rtl="0" eaLnBrk="1" latinLnBrk="1" hangingPunct="1">
              <a:lnSpc>
                <a:spcPct val="90000"/>
              </a:lnSpc>
              <a:spcBef>
                <a:spcPts val="2362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97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99995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7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79992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990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39988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19986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99984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79982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/>
              <a:t>마스터 텍스트</a:t>
            </a:r>
            <a:endParaRPr lang="ko-KR" altLang="en-US" sz="3600" dirty="0"/>
          </a:p>
        </p:txBody>
      </p:sp>
      <p:sp>
        <p:nvSpPr>
          <p:cNvPr id="11" name="텍스트 개체 틀 9"/>
          <p:cNvSpPr txBox="1">
            <a:spLocks/>
          </p:cNvSpPr>
          <p:nvPr userDrawn="1"/>
        </p:nvSpPr>
        <p:spPr>
          <a:xfrm>
            <a:off x="20234651" y="41179082"/>
            <a:ext cx="8169605" cy="1202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159996" rtl="0" eaLnBrk="1" latinLnBrk="1" hangingPunct="1">
              <a:lnSpc>
                <a:spcPct val="90000"/>
              </a:lnSpc>
              <a:spcBef>
                <a:spcPts val="2362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97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99995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7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79992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990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39988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19986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99984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79982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/>
              <a:t>마스터 텍스트</a:t>
            </a:r>
            <a:endParaRPr lang="ko-KR" altLang="en-US" sz="3600" dirty="0"/>
          </a:p>
        </p:txBody>
      </p:sp>
      <p:sp>
        <p:nvSpPr>
          <p:cNvPr id="12" name="텍스트 개체 틀 9"/>
          <p:cNvSpPr txBox="1">
            <a:spLocks/>
          </p:cNvSpPr>
          <p:nvPr userDrawn="1"/>
        </p:nvSpPr>
        <p:spPr>
          <a:xfrm>
            <a:off x="7087538" y="42832257"/>
            <a:ext cx="21208511" cy="1202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159996" rtl="0" eaLnBrk="1" latinLnBrk="1" hangingPunct="1">
              <a:lnSpc>
                <a:spcPct val="90000"/>
              </a:lnSpc>
              <a:spcBef>
                <a:spcPts val="2362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97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99995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7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79992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990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39988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19986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99984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79982" indent="-539999" algn="l" defTabSz="2159996" rtl="0" eaLnBrk="1" latinLnBrk="1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42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/>
              <a:t>마스터 텍스트</a:t>
            </a:r>
            <a:endParaRPr lang="ko-KR" altLang="en-US" sz="36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975684" y="41058852"/>
            <a:ext cx="2252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팀      명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984244" y="4105885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</a:rPr>
              <a:t>지도교수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651064" y="42796516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팀 구성원</a:t>
            </a: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639784496"/>
              </p:ext>
            </p:extLst>
          </p:nvPr>
        </p:nvGraphicFramePr>
        <p:xfrm>
          <a:off x="360869" y="4467223"/>
          <a:ext cx="7252103" cy="222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Image" r:id="rId10" imgW="7923600" imgH="2184120" progId="Photoshop.Image.13">
                  <p:embed/>
                </p:oleObj>
              </mc:Choice>
              <mc:Fallback>
                <p:oleObj name="Image" r:id="rId10" imgW="792360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0869" y="4467223"/>
                        <a:ext cx="7252103" cy="222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 userDrawn="1"/>
        </p:nvSpPr>
        <p:spPr>
          <a:xfrm>
            <a:off x="1893617" y="4869352"/>
            <a:ext cx="4371710" cy="1281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728" b="1" dirty="0">
                <a:solidFill>
                  <a:srgbClr val="0428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개요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33658" y="16010485"/>
            <a:ext cx="4371710" cy="1281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728" b="1" dirty="0">
                <a:solidFill>
                  <a:srgbClr val="0428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내용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994832" y="34502492"/>
            <a:ext cx="4147289" cy="1281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728" b="1" dirty="0">
                <a:solidFill>
                  <a:srgbClr val="0428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12880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3" r:id="rId2"/>
    <p:sldLayoutId id="2147483674" r:id="rId3"/>
  </p:sldLayoutIdLst>
  <p:txStyles>
    <p:titleStyle>
      <a:lvl1pPr algn="l" defTabSz="3067172" rtl="0" eaLnBrk="1" latinLnBrk="1" hangingPunct="1">
        <a:lnSpc>
          <a:spcPct val="90000"/>
        </a:lnSpc>
        <a:spcBef>
          <a:spcPct val="0"/>
        </a:spcBef>
        <a:buNone/>
        <a:defRPr sz="147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6793" indent="-766793" algn="l" defTabSz="3067172" rtl="0" eaLnBrk="1" latinLnBrk="1" hangingPunct="1">
        <a:lnSpc>
          <a:spcPct val="90000"/>
        </a:lnSpc>
        <a:spcBef>
          <a:spcPts val="3354"/>
        </a:spcBef>
        <a:buFont typeface="Arial" panose="020B0604020202020204" pitchFamily="34" charset="0"/>
        <a:buChar char="•"/>
        <a:defRPr sz="9392" kern="1200">
          <a:solidFill>
            <a:schemeClr val="tx1"/>
          </a:solidFill>
          <a:latin typeface="+mn-lt"/>
          <a:ea typeface="+mn-ea"/>
          <a:cs typeface="+mn-cs"/>
        </a:defRPr>
      </a:lvl1pPr>
      <a:lvl2pPr marL="2300379" indent="-766793" algn="l" defTabSz="3067172" rtl="0" eaLnBrk="1" latinLnBrk="1" hangingPunct="1">
        <a:lnSpc>
          <a:spcPct val="90000"/>
        </a:lnSpc>
        <a:spcBef>
          <a:spcPts val="1677"/>
        </a:spcBef>
        <a:buFont typeface="Arial" panose="020B0604020202020204" pitchFamily="34" charset="0"/>
        <a:buChar char="•"/>
        <a:defRPr sz="8050" kern="1200">
          <a:solidFill>
            <a:schemeClr val="tx1"/>
          </a:solidFill>
          <a:latin typeface="+mn-lt"/>
          <a:ea typeface="+mn-ea"/>
          <a:cs typeface="+mn-cs"/>
        </a:defRPr>
      </a:lvl2pPr>
      <a:lvl3pPr marL="3833965" indent="-766793" algn="l" defTabSz="3067172" rtl="0" eaLnBrk="1" latinLnBrk="1" hangingPunct="1">
        <a:lnSpc>
          <a:spcPct val="90000"/>
        </a:lnSpc>
        <a:spcBef>
          <a:spcPts val="1677"/>
        </a:spcBef>
        <a:buFont typeface="Arial" panose="020B0604020202020204" pitchFamily="34" charset="0"/>
        <a:buChar char="•"/>
        <a:defRPr sz="6709" kern="1200">
          <a:solidFill>
            <a:schemeClr val="tx1"/>
          </a:solidFill>
          <a:latin typeface="+mn-lt"/>
          <a:ea typeface="+mn-ea"/>
          <a:cs typeface="+mn-cs"/>
        </a:defRPr>
      </a:lvl3pPr>
      <a:lvl4pPr marL="5367551" indent="-766793" algn="l" defTabSz="3067172" rtl="0" eaLnBrk="1" latinLnBrk="1" hangingPunct="1">
        <a:lnSpc>
          <a:spcPct val="90000"/>
        </a:lnSpc>
        <a:spcBef>
          <a:spcPts val="1677"/>
        </a:spcBef>
        <a:buFont typeface="Arial" panose="020B0604020202020204" pitchFamily="34" charset="0"/>
        <a:buChar char="•"/>
        <a:defRPr sz="6038" kern="1200">
          <a:solidFill>
            <a:schemeClr val="tx1"/>
          </a:solidFill>
          <a:latin typeface="+mn-lt"/>
          <a:ea typeface="+mn-ea"/>
          <a:cs typeface="+mn-cs"/>
        </a:defRPr>
      </a:lvl4pPr>
      <a:lvl5pPr marL="6901137" indent="-766793" algn="l" defTabSz="3067172" rtl="0" eaLnBrk="1" latinLnBrk="1" hangingPunct="1">
        <a:lnSpc>
          <a:spcPct val="90000"/>
        </a:lnSpc>
        <a:spcBef>
          <a:spcPts val="1677"/>
        </a:spcBef>
        <a:buFont typeface="Arial" panose="020B0604020202020204" pitchFamily="34" charset="0"/>
        <a:buChar char="•"/>
        <a:defRPr sz="6038" kern="1200">
          <a:solidFill>
            <a:schemeClr val="tx1"/>
          </a:solidFill>
          <a:latin typeface="+mn-lt"/>
          <a:ea typeface="+mn-ea"/>
          <a:cs typeface="+mn-cs"/>
        </a:defRPr>
      </a:lvl5pPr>
      <a:lvl6pPr marL="8434723" indent="-766793" algn="l" defTabSz="3067172" rtl="0" eaLnBrk="1" latinLnBrk="1" hangingPunct="1">
        <a:lnSpc>
          <a:spcPct val="90000"/>
        </a:lnSpc>
        <a:spcBef>
          <a:spcPts val="1677"/>
        </a:spcBef>
        <a:buFont typeface="Arial" panose="020B0604020202020204" pitchFamily="34" charset="0"/>
        <a:buChar char="•"/>
        <a:defRPr sz="6038" kern="1200">
          <a:solidFill>
            <a:schemeClr val="tx1"/>
          </a:solidFill>
          <a:latin typeface="+mn-lt"/>
          <a:ea typeface="+mn-ea"/>
          <a:cs typeface="+mn-cs"/>
        </a:defRPr>
      </a:lvl6pPr>
      <a:lvl7pPr marL="9968309" indent="-766793" algn="l" defTabSz="3067172" rtl="0" eaLnBrk="1" latinLnBrk="1" hangingPunct="1">
        <a:lnSpc>
          <a:spcPct val="90000"/>
        </a:lnSpc>
        <a:spcBef>
          <a:spcPts val="1677"/>
        </a:spcBef>
        <a:buFont typeface="Arial" panose="020B0604020202020204" pitchFamily="34" charset="0"/>
        <a:buChar char="•"/>
        <a:defRPr sz="6038" kern="1200">
          <a:solidFill>
            <a:schemeClr val="tx1"/>
          </a:solidFill>
          <a:latin typeface="+mn-lt"/>
          <a:ea typeface="+mn-ea"/>
          <a:cs typeface="+mn-cs"/>
        </a:defRPr>
      </a:lvl7pPr>
      <a:lvl8pPr marL="11501895" indent="-766793" algn="l" defTabSz="3067172" rtl="0" eaLnBrk="1" latinLnBrk="1" hangingPunct="1">
        <a:lnSpc>
          <a:spcPct val="90000"/>
        </a:lnSpc>
        <a:spcBef>
          <a:spcPts val="1677"/>
        </a:spcBef>
        <a:buFont typeface="Arial" panose="020B0604020202020204" pitchFamily="34" charset="0"/>
        <a:buChar char="•"/>
        <a:defRPr sz="6038" kern="1200">
          <a:solidFill>
            <a:schemeClr val="tx1"/>
          </a:solidFill>
          <a:latin typeface="+mn-lt"/>
          <a:ea typeface="+mn-ea"/>
          <a:cs typeface="+mn-cs"/>
        </a:defRPr>
      </a:lvl8pPr>
      <a:lvl9pPr marL="13035481" indent="-766793" algn="l" defTabSz="3067172" rtl="0" eaLnBrk="1" latinLnBrk="1" hangingPunct="1">
        <a:lnSpc>
          <a:spcPct val="90000"/>
        </a:lnSpc>
        <a:spcBef>
          <a:spcPts val="1677"/>
        </a:spcBef>
        <a:buFont typeface="Arial" panose="020B0604020202020204" pitchFamily="34" charset="0"/>
        <a:buChar char="•"/>
        <a:defRPr sz="60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67172" rtl="0" eaLnBrk="1" latinLnBrk="1" hangingPunct="1">
        <a:defRPr sz="6038" kern="1200">
          <a:solidFill>
            <a:schemeClr val="tx1"/>
          </a:solidFill>
          <a:latin typeface="+mn-lt"/>
          <a:ea typeface="+mn-ea"/>
          <a:cs typeface="+mn-cs"/>
        </a:defRPr>
      </a:lvl1pPr>
      <a:lvl2pPr marL="1533586" algn="l" defTabSz="3067172" rtl="0" eaLnBrk="1" latinLnBrk="1" hangingPunct="1">
        <a:defRPr sz="6038" kern="1200">
          <a:solidFill>
            <a:schemeClr val="tx1"/>
          </a:solidFill>
          <a:latin typeface="+mn-lt"/>
          <a:ea typeface="+mn-ea"/>
          <a:cs typeface="+mn-cs"/>
        </a:defRPr>
      </a:lvl2pPr>
      <a:lvl3pPr marL="3067172" algn="l" defTabSz="3067172" rtl="0" eaLnBrk="1" latinLnBrk="1" hangingPunct="1">
        <a:defRPr sz="6038" kern="1200">
          <a:solidFill>
            <a:schemeClr val="tx1"/>
          </a:solidFill>
          <a:latin typeface="+mn-lt"/>
          <a:ea typeface="+mn-ea"/>
          <a:cs typeface="+mn-cs"/>
        </a:defRPr>
      </a:lvl3pPr>
      <a:lvl4pPr marL="4600758" algn="l" defTabSz="3067172" rtl="0" eaLnBrk="1" latinLnBrk="1" hangingPunct="1">
        <a:defRPr sz="6038" kern="1200">
          <a:solidFill>
            <a:schemeClr val="tx1"/>
          </a:solidFill>
          <a:latin typeface="+mn-lt"/>
          <a:ea typeface="+mn-ea"/>
          <a:cs typeface="+mn-cs"/>
        </a:defRPr>
      </a:lvl4pPr>
      <a:lvl5pPr marL="6134344" algn="l" defTabSz="3067172" rtl="0" eaLnBrk="1" latinLnBrk="1" hangingPunct="1">
        <a:defRPr sz="6038" kern="1200">
          <a:solidFill>
            <a:schemeClr val="tx1"/>
          </a:solidFill>
          <a:latin typeface="+mn-lt"/>
          <a:ea typeface="+mn-ea"/>
          <a:cs typeface="+mn-cs"/>
        </a:defRPr>
      </a:lvl5pPr>
      <a:lvl6pPr marL="7667930" algn="l" defTabSz="3067172" rtl="0" eaLnBrk="1" latinLnBrk="1" hangingPunct="1">
        <a:defRPr sz="6038" kern="1200">
          <a:solidFill>
            <a:schemeClr val="tx1"/>
          </a:solidFill>
          <a:latin typeface="+mn-lt"/>
          <a:ea typeface="+mn-ea"/>
          <a:cs typeface="+mn-cs"/>
        </a:defRPr>
      </a:lvl6pPr>
      <a:lvl7pPr marL="9201516" algn="l" defTabSz="3067172" rtl="0" eaLnBrk="1" latinLnBrk="1" hangingPunct="1">
        <a:defRPr sz="6038" kern="1200">
          <a:solidFill>
            <a:schemeClr val="tx1"/>
          </a:solidFill>
          <a:latin typeface="+mn-lt"/>
          <a:ea typeface="+mn-ea"/>
          <a:cs typeface="+mn-cs"/>
        </a:defRPr>
      </a:lvl7pPr>
      <a:lvl8pPr marL="10735102" algn="l" defTabSz="3067172" rtl="0" eaLnBrk="1" latinLnBrk="1" hangingPunct="1">
        <a:defRPr sz="6038" kern="1200">
          <a:solidFill>
            <a:schemeClr val="tx1"/>
          </a:solidFill>
          <a:latin typeface="+mn-lt"/>
          <a:ea typeface="+mn-ea"/>
          <a:cs typeface="+mn-cs"/>
        </a:defRPr>
      </a:lvl8pPr>
      <a:lvl9pPr marL="12268688" algn="l" defTabSz="3067172" rtl="0" eaLnBrk="1" latinLnBrk="1" hangingPunct="1">
        <a:defRPr sz="60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4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열화상 이미지 센서를 활용한 </a:t>
            </a:r>
            <a:r>
              <a:rPr lang="en-US" altLang="ko-KR" dirty="0"/>
              <a:t>IoT </a:t>
            </a:r>
            <a:r>
              <a:rPr lang="ko-KR" altLang="en-US" dirty="0"/>
              <a:t>기반의 화재감지기 및 화재 대응 시스템 설계</a:t>
            </a:r>
          </a:p>
        </p:txBody>
      </p:sp>
      <p:sp>
        <p:nvSpPr>
          <p:cNvPr id="47" name="텍스트 개체 틀 4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방화벽</a:t>
            </a: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국중진</a:t>
            </a:r>
            <a:endParaRPr lang="ko-KR" altLang="en-US" dirty="0"/>
          </a:p>
        </p:txBody>
      </p:sp>
      <p:sp>
        <p:nvSpPr>
          <p:cNvPr id="49" name="텍스트 개체 틀 4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김우종</a:t>
            </a:r>
            <a:r>
              <a:rPr lang="en-US" altLang="ko-KR" dirty="0"/>
              <a:t>, </a:t>
            </a:r>
            <a:r>
              <a:rPr lang="ko-KR" altLang="en-US" dirty="0"/>
              <a:t>김현성</a:t>
            </a:r>
            <a:r>
              <a:rPr lang="en-US" altLang="ko-KR" dirty="0"/>
              <a:t>, </a:t>
            </a:r>
            <a:r>
              <a:rPr lang="ko-KR" altLang="en-US" dirty="0"/>
              <a:t>박재영</a:t>
            </a:r>
            <a:r>
              <a:rPr lang="en-US" altLang="ko-KR" dirty="0"/>
              <a:t>, </a:t>
            </a:r>
            <a:r>
              <a:rPr lang="ko-KR" altLang="en-US" dirty="0"/>
              <a:t>박성훈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CAA370-A89A-4FEE-A43D-92F942CA6C94}"/>
              </a:ext>
            </a:extLst>
          </p:cNvPr>
          <p:cNvGrpSpPr/>
          <p:nvPr/>
        </p:nvGrpSpPr>
        <p:grpSpPr>
          <a:xfrm>
            <a:off x="812961" y="4372019"/>
            <a:ext cx="28959401" cy="36213883"/>
            <a:chOff x="737089" y="4391851"/>
            <a:chExt cx="28959401" cy="3621388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49C9B51-1F9F-4051-B044-F8DA4A370F66}"/>
                </a:ext>
              </a:extLst>
            </p:cNvPr>
            <p:cNvSpPr/>
            <p:nvPr/>
          </p:nvSpPr>
          <p:spPr>
            <a:xfrm>
              <a:off x="15599490" y="4391851"/>
              <a:ext cx="14097000" cy="36213883"/>
            </a:xfrm>
            <a:prstGeom prst="roundRect">
              <a:avLst>
                <a:gd name="adj" fmla="val 5597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C4EA578-3E41-43A0-9A91-C2EABF8CDC00}"/>
                </a:ext>
              </a:extLst>
            </p:cNvPr>
            <p:cNvSpPr/>
            <p:nvPr/>
          </p:nvSpPr>
          <p:spPr>
            <a:xfrm>
              <a:off x="737089" y="4484884"/>
              <a:ext cx="14097000" cy="36120850"/>
            </a:xfrm>
            <a:prstGeom prst="roundRect">
              <a:avLst>
                <a:gd name="adj" fmla="val 5597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949" t="13040" r="723" b="-4336"/>
          <a:stretch/>
        </p:blipFill>
        <p:spPr>
          <a:xfrm>
            <a:off x="892069" y="4889920"/>
            <a:ext cx="5844549" cy="133090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69" y="13358942"/>
            <a:ext cx="6005080" cy="139209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2142" y="35290001"/>
            <a:ext cx="6005080" cy="11807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17945-5A68-4692-ABB6-26A631D2FBB3}"/>
              </a:ext>
            </a:extLst>
          </p:cNvPr>
          <p:cNvSpPr/>
          <p:nvPr/>
        </p:nvSpPr>
        <p:spPr>
          <a:xfrm>
            <a:off x="1116972" y="5958715"/>
            <a:ext cx="12834287" cy="7451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583"/>
              </a:spcAft>
            </a:pPr>
            <a:r>
              <a:rPr lang="en-US" altLang="ko-KR" sz="4000" b="1" kern="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※</a:t>
            </a:r>
            <a:r>
              <a:rPr lang="ko-KR" altLang="en-US" sz="4000" b="1" kern="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설계 배경</a:t>
            </a:r>
            <a:endParaRPr lang="en-US" altLang="ko-KR" sz="4000" b="1" kern="1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3600" dirty="0"/>
              <a:t> 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2017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년 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12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 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21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일에 발생한 </a:t>
            </a:r>
            <a:r>
              <a:rPr lang="ko-KR" altLang="en-US" sz="3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제천 스포츠센터 화재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2018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년 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01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 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26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 </a:t>
            </a:r>
            <a:r>
              <a:rPr lang="ko-KR" altLang="en-US" sz="3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밀양 세종병원 화재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많은 인명피해를 입혔다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이로 인해 사회적으로 화재 재난에 대한 관심이 높아졌으며 화재 재난을 막고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인명피해를 줄일 수 있는 방안이 간구 되고 있다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fontAlgn="base"/>
            <a:endParaRPr lang="ko-KR" altLang="en-US" sz="3600" dirty="0"/>
          </a:p>
          <a:p>
            <a:pPr algn="just">
              <a:lnSpc>
                <a:spcPct val="107000"/>
              </a:lnSpc>
              <a:spcAft>
                <a:spcPts val="583"/>
              </a:spcAft>
            </a:pPr>
            <a:r>
              <a:rPr lang="en-US" altLang="ko-KR" sz="4000" b="1" kern="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※</a:t>
            </a:r>
            <a:r>
              <a:rPr lang="ko-KR" altLang="en-US" sz="4000" b="1" kern="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설계 목적</a:t>
            </a:r>
            <a:endParaRPr lang="en-US" altLang="ko-KR" sz="4000" b="1" kern="1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marL="742950" indent="-742950" algn="just">
              <a:lnSpc>
                <a:spcPct val="107000"/>
              </a:lnSpc>
              <a:spcAft>
                <a:spcPts val="583"/>
              </a:spcAft>
              <a:buFont typeface="+mj-ea"/>
              <a:buAutoNum type="circleNumDbPlain"/>
            </a:pPr>
            <a:r>
              <a:rPr lang="ko-KR" altLang="en-US" sz="3600" kern="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기존의 화재감지기보다 신속하고 정확한 화재감지기 구현</a:t>
            </a:r>
            <a:endParaRPr lang="en-US" altLang="ko-KR" sz="3600" kern="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42950" indent="-742950" algn="just">
              <a:lnSpc>
                <a:spcPct val="107000"/>
              </a:lnSpc>
              <a:spcAft>
                <a:spcPts val="583"/>
              </a:spcAft>
              <a:buFont typeface="+mj-ea"/>
              <a:buAutoNum type="circleNumDbPlain"/>
            </a:pPr>
            <a:r>
              <a:rPr lang="en-US" altLang="ko-KR" sz="3600" kern="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IoT(Internet of Things)</a:t>
            </a:r>
            <a:r>
              <a:rPr lang="ko-KR" altLang="en-US" sz="3600" kern="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기술을 접목하여 화재감시 및 모니터링을 할 수 있는 시스템 설계</a:t>
            </a:r>
            <a:endParaRPr lang="en-US" altLang="ko-KR" sz="3600" kern="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42950" indent="-742950" algn="just">
              <a:lnSpc>
                <a:spcPct val="107000"/>
              </a:lnSpc>
              <a:spcAft>
                <a:spcPts val="583"/>
              </a:spcAft>
              <a:buFont typeface="+mj-ea"/>
              <a:buAutoNum type="circleNumDbPlain"/>
            </a:pPr>
            <a:r>
              <a:rPr lang="ko-KR" altLang="en-US" sz="3600" kern="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시야확보가 힘든 화재현장에서 피해자에게 대피로를 안내하는 시스템을 구현</a:t>
            </a:r>
            <a:endParaRPr lang="en-US" altLang="ko-KR" sz="3600" kern="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6B0101-62F6-4E44-9560-89106CE2E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25" y="16150125"/>
            <a:ext cx="30672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80113264" descr="EMB00001d285891">
            <a:extLst>
              <a:ext uri="{FF2B5EF4-FFF2-40B4-BE49-F238E27FC236}">
                <a16:creationId xmlns:a16="http://schemas.microsoft.com/office/drawing/2014/main" id="{42A6BB76-27BA-49F6-BAB9-124398C4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46" y="16470405"/>
            <a:ext cx="13481315" cy="62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4A9409DE-D9AE-4756-9745-6B5FE56E9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672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280115024" descr="EMB00001d285894">
            <a:extLst>
              <a:ext uri="{FF2B5EF4-FFF2-40B4-BE49-F238E27FC236}">
                <a16:creationId xmlns:a16="http://schemas.microsoft.com/office/drawing/2014/main" id="{3D948ED5-E3F8-4F4A-B09E-DABF8730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25" y="23776228"/>
            <a:ext cx="13585136" cy="689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EF6184FF-D7AC-453E-82EE-6B722A45B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672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5" name="_x280115344" descr="EMB00001d28589d">
            <a:extLst>
              <a:ext uri="{FF2B5EF4-FFF2-40B4-BE49-F238E27FC236}">
                <a16:creationId xmlns:a16="http://schemas.microsoft.com/office/drawing/2014/main" id="{9AD9AE0C-6E9C-4338-91CB-AF77542B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77" y="31806757"/>
            <a:ext cx="12669205" cy="43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B91215C6-B1B5-4F4E-9FE0-AAF05A1A5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672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_x280115984" descr="EMB00001d2858ae">
            <a:extLst>
              <a:ext uri="{FF2B5EF4-FFF2-40B4-BE49-F238E27FC236}">
                <a16:creationId xmlns:a16="http://schemas.microsoft.com/office/drawing/2014/main" id="{CB96A93B-A779-4881-B213-4AFF39F7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7050" y="5763786"/>
            <a:ext cx="13054090" cy="706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6F29755E-0948-44A8-B542-4B4142248A07}"/>
              </a:ext>
            </a:extLst>
          </p:cNvPr>
          <p:cNvSpPr/>
          <p:nvPr/>
        </p:nvSpPr>
        <p:spPr>
          <a:xfrm>
            <a:off x="16025748" y="13124554"/>
            <a:ext cx="13408867" cy="930433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760"/>
                <a:ea typeface="한컴 윤고딕 760"/>
              </a:rPr>
              <a:t>IoT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760"/>
                <a:ea typeface="한컴 윤고딕 760"/>
              </a:rPr>
              <a:t>기술을 통한 화재 감시 모니터링 시스템 구현</a:t>
            </a:r>
            <a:endParaRPr lang="en-US" altLang="ko-KR" sz="518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760"/>
              <a:ea typeface="한컴 윤고딕 760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23733DA-7FEF-443C-AFE0-6AFA8BB61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672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60BF12B-A97B-481C-8FB9-0EB51E3A8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089" y="166148"/>
            <a:ext cx="30672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모서리가 둥근 직사각형 1">
            <a:extLst>
              <a:ext uri="{FF2B5EF4-FFF2-40B4-BE49-F238E27FC236}">
                <a16:creationId xmlns:a16="http://schemas.microsoft.com/office/drawing/2014/main" id="{3DBE0C09-79E1-45C9-A36F-D34A4B789798}"/>
              </a:ext>
            </a:extLst>
          </p:cNvPr>
          <p:cNvSpPr/>
          <p:nvPr/>
        </p:nvSpPr>
        <p:spPr>
          <a:xfrm>
            <a:off x="1080747" y="14625910"/>
            <a:ext cx="13408867" cy="930433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760"/>
                <a:ea typeface="한컴 윤고딕 760"/>
              </a:rPr>
              <a:t>열화상 이미지센서를 활용한 화재감지기 설계</a:t>
            </a:r>
            <a:endParaRPr lang="en-US" altLang="ko-KR" sz="518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760"/>
              <a:ea typeface="한컴 윤고딕 76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45222-F14E-41E3-8110-DF71FBCEF07A}"/>
              </a:ext>
            </a:extLst>
          </p:cNvPr>
          <p:cNvSpPr/>
          <p:nvPr/>
        </p:nvSpPr>
        <p:spPr>
          <a:xfrm>
            <a:off x="1044525" y="15835612"/>
            <a:ext cx="11631028" cy="69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2577" indent="-592577" algn="just">
              <a:lnSpc>
                <a:spcPct val="107000"/>
              </a:lnSpc>
              <a:spcAft>
                <a:spcPts val="1037"/>
              </a:spcAft>
              <a:buFont typeface="Wingdings" panose="05000000000000000000" pitchFamily="2" charset="2"/>
              <a:buChar char="Ø"/>
            </a:pPr>
            <a:r>
              <a:rPr lang="ko-KR" altLang="en-US" sz="40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하드웨어 구성</a:t>
            </a:r>
            <a:endParaRPr lang="en-US" altLang="ko-KR" sz="4000" b="1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87AF4B0-5F82-43C9-8DF2-DB88F5959AA9}"/>
              </a:ext>
            </a:extLst>
          </p:cNvPr>
          <p:cNvSpPr/>
          <p:nvPr/>
        </p:nvSpPr>
        <p:spPr>
          <a:xfrm>
            <a:off x="1157196" y="23049723"/>
            <a:ext cx="11631028" cy="69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2577" indent="-592577" algn="just">
              <a:lnSpc>
                <a:spcPct val="107000"/>
              </a:lnSpc>
              <a:spcAft>
                <a:spcPts val="1037"/>
              </a:spcAft>
              <a:buFont typeface="Wingdings" panose="05000000000000000000" pitchFamily="2" charset="2"/>
              <a:buChar char="Ø"/>
            </a:pPr>
            <a:r>
              <a:rPr lang="ko-KR" altLang="en-US" sz="40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시스템 아키텍처</a:t>
            </a:r>
            <a:endParaRPr lang="en-US" altLang="ko-KR" sz="4000" b="1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86AF718-3AAA-4A17-8E88-E090DCF9E668}"/>
              </a:ext>
            </a:extLst>
          </p:cNvPr>
          <p:cNvSpPr/>
          <p:nvPr/>
        </p:nvSpPr>
        <p:spPr>
          <a:xfrm>
            <a:off x="1157196" y="31077989"/>
            <a:ext cx="11631028" cy="69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2577" indent="-592577" algn="just">
              <a:lnSpc>
                <a:spcPct val="107000"/>
              </a:lnSpc>
              <a:spcAft>
                <a:spcPts val="1037"/>
              </a:spcAft>
              <a:buFont typeface="Wingdings" panose="05000000000000000000" pitchFamily="2" charset="2"/>
              <a:buChar char="Ø"/>
            </a:pPr>
            <a:r>
              <a:rPr lang="ko-KR" altLang="en-US" sz="40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열화상 이미지센서 </a:t>
            </a:r>
            <a:r>
              <a:rPr lang="en-US" altLang="ko-KR" sz="40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AMG8833 </a:t>
            </a:r>
            <a:r>
              <a:rPr lang="ko-KR" altLang="en-US" sz="40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의 특징</a:t>
            </a:r>
            <a:endParaRPr lang="en-US" altLang="ko-KR" sz="4000" b="1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C8623E5-832A-4EB4-8882-395B1E396700}"/>
              </a:ext>
            </a:extLst>
          </p:cNvPr>
          <p:cNvSpPr/>
          <p:nvPr/>
        </p:nvSpPr>
        <p:spPr>
          <a:xfrm>
            <a:off x="16228113" y="5012811"/>
            <a:ext cx="1271517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2577" indent="-592577" algn="just">
              <a:lnSpc>
                <a:spcPct val="107000"/>
              </a:lnSpc>
              <a:spcAft>
                <a:spcPts val="1037"/>
              </a:spcAft>
              <a:buFont typeface="Wingdings" panose="05000000000000000000" pitchFamily="2" charset="2"/>
              <a:buChar char="Ø"/>
            </a:pPr>
            <a:r>
              <a:rPr lang="ko-KR" altLang="en-US" sz="40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열화상 이미지센서 기반의 화재감지 알고리즘 설계</a:t>
            </a:r>
            <a:endParaRPr lang="en-US" altLang="ko-KR" sz="4000" b="1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2B57CC-258C-4B8E-B59B-1E0152AA39AE}"/>
              </a:ext>
            </a:extLst>
          </p:cNvPr>
          <p:cNvSpPr/>
          <p:nvPr/>
        </p:nvSpPr>
        <p:spPr>
          <a:xfrm>
            <a:off x="16228113" y="14527714"/>
            <a:ext cx="11631028" cy="69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2577" indent="-592577" algn="just">
              <a:lnSpc>
                <a:spcPct val="107000"/>
              </a:lnSpc>
              <a:spcAft>
                <a:spcPts val="1037"/>
              </a:spcAft>
              <a:buFont typeface="Wingdings" panose="05000000000000000000" pitchFamily="2" charset="2"/>
              <a:buChar char="Ø"/>
            </a:pPr>
            <a:r>
              <a:rPr lang="en-US" altLang="ko-KR" sz="40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Artik Cloud</a:t>
            </a:r>
            <a:r>
              <a:rPr lang="ko-KR" altLang="en-US" sz="40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를 통한 화재 감시 모니터링</a:t>
            </a:r>
            <a:endParaRPr lang="en-US" altLang="ko-KR" sz="4000" b="1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4FFA9C-FBE7-4E51-938D-6CC6629BE364}"/>
              </a:ext>
            </a:extLst>
          </p:cNvPr>
          <p:cNvSpPr/>
          <p:nvPr/>
        </p:nvSpPr>
        <p:spPr>
          <a:xfrm>
            <a:off x="16380569" y="22478961"/>
            <a:ext cx="11631028" cy="69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2577" indent="-592577" algn="just">
              <a:lnSpc>
                <a:spcPct val="107000"/>
              </a:lnSpc>
              <a:spcAft>
                <a:spcPts val="1037"/>
              </a:spcAft>
              <a:buFont typeface="Wingdings" panose="05000000000000000000" pitchFamily="2" charset="2"/>
              <a:buChar char="Ø"/>
            </a:pPr>
            <a:r>
              <a:rPr lang="ko-KR" altLang="en-US" sz="40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화재 감지 상태 단계</a:t>
            </a:r>
            <a:endParaRPr lang="en-US" altLang="ko-KR" sz="4000" b="1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8" name="모서리가 둥근 직사각형 1">
            <a:extLst>
              <a:ext uri="{FF2B5EF4-FFF2-40B4-BE49-F238E27FC236}">
                <a16:creationId xmlns:a16="http://schemas.microsoft.com/office/drawing/2014/main" id="{F8F7D4C6-E901-4D57-AF98-62D7EB9BE2D7}"/>
              </a:ext>
            </a:extLst>
          </p:cNvPr>
          <p:cNvSpPr/>
          <p:nvPr/>
        </p:nvSpPr>
        <p:spPr>
          <a:xfrm>
            <a:off x="16132142" y="29017260"/>
            <a:ext cx="13408867" cy="930433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760"/>
                <a:ea typeface="한컴 윤고딕 760"/>
              </a:rPr>
              <a:t>화재현장 피해자 대피 유도기술 구현</a:t>
            </a:r>
            <a:endParaRPr lang="en-US" altLang="ko-KR" sz="518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760"/>
              <a:ea typeface="한컴 윤고딕 76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3094C2-1E77-4ADB-8F88-201D1CE5E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7050" y="15253007"/>
            <a:ext cx="12789173" cy="71342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7395194-7590-4317-8A62-A425957505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464"/>
          <a:stretch/>
        </p:blipFill>
        <p:spPr>
          <a:xfrm>
            <a:off x="15790800" y="23268894"/>
            <a:ext cx="5538772" cy="54382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84DBF9-5DAF-42BD-8ED3-942C32200184}"/>
              </a:ext>
            </a:extLst>
          </p:cNvPr>
          <p:cNvSpPr txBox="1"/>
          <p:nvPr/>
        </p:nvSpPr>
        <p:spPr>
          <a:xfrm>
            <a:off x="21446167" y="23619553"/>
            <a:ext cx="83017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 이상징후 감지 데이터 값에 따른 화재 감지 상태의 단계를 나타낸다</a:t>
            </a:r>
            <a:r>
              <a:rPr lang="en-US" altLang="ko-KR" sz="3200" dirty="0"/>
              <a:t>.</a:t>
            </a:r>
          </a:p>
          <a:p>
            <a:r>
              <a:rPr lang="en-US" altLang="ko-KR" sz="3200" dirty="0"/>
              <a:t> </a:t>
            </a:r>
            <a:endParaRPr lang="en-US" altLang="ko-KR" sz="2800" dirty="0"/>
          </a:p>
          <a:p>
            <a:r>
              <a:rPr lang="en-US" altLang="ko-KR" sz="3600" b="1" dirty="0"/>
              <a:t>Level-0</a:t>
            </a:r>
            <a:r>
              <a:rPr lang="en-US" altLang="ko-KR" sz="3600" dirty="0"/>
              <a:t>: </a:t>
            </a:r>
            <a:r>
              <a:rPr lang="ko-KR" altLang="en-US" sz="3600" dirty="0"/>
              <a:t> </a:t>
            </a:r>
            <a:r>
              <a:rPr lang="ko-KR" altLang="en-US" sz="3200" dirty="0"/>
              <a:t>이상 없음을 나타낸다</a:t>
            </a:r>
            <a:r>
              <a:rPr lang="en-US" altLang="ko-KR" sz="3600" dirty="0"/>
              <a:t>.</a:t>
            </a:r>
          </a:p>
          <a:p>
            <a:r>
              <a:rPr lang="en-US" altLang="ko-KR" sz="3600" b="1" dirty="0"/>
              <a:t>Level-1</a:t>
            </a:r>
            <a:r>
              <a:rPr lang="en-US" altLang="ko-KR" sz="3600" dirty="0"/>
              <a:t>: </a:t>
            </a:r>
            <a:r>
              <a:rPr lang="ko-KR" altLang="en-US" sz="3200" dirty="0"/>
              <a:t>이상징후를 감지한 상태를 의미한다</a:t>
            </a:r>
            <a:r>
              <a:rPr lang="en-US" altLang="ko-KR" sz="3200" dirty="0"/>
              <a:t>.</a:t>
            </a:r>
            <a:endParaRPr lang="en-US" altLang="ko-KR" sz="3600" dirty="0"/>
          </a:p>
          <a:p>
            <a:r>
              <a:rPr lang="en-US" altLang="ko-KR" sz="3600" b="1" dirty="0"/>
              <a:t>Level-2</a:t>
            </a:r>
            <a:r>
              <a:rPr lang="en-US" altLang="ko-KR" sz="3600" dirty="0"/>
              <a:t>: </a:t>
            </a:r>
            <a:r>
              <a:rPr lang="ko-KR" altLang="en-US" sz="3200" dirty="0"/>
              <a:t>상태로 화재가 의심되는 상황이며 화재경보를 작동시킨다</a:t>
            </a:r>
            <a:endParaRPr lang="en-US" altLang="ko-KR" sz="3600" dirty="0"/>
          </a:p>
          <a:p>
            <a:r>
              <a:rPr lang="en-US" altLang="ko-KR" sz="3600" b="1" dirty="0"/>
              <a:t>Level-3</a:t>
            </a:r>
            <a:r>
              <a:rPr lang="en-US" altLang="ko-KR" sz="3600" dirty="0"/>
              <a:t>:  </a:t>
            </a:r>
            <a:r>
              <a:rPr lang="ko-KR" altLang="en-US" sz="3200" dirty="0"/>
              <a:t>상태로 화재 발생 상황으로 건물의 </a:t>
            </a:r>
            <a:r>
              <a:rPr lang="en-US" altLang="ko-KR" sz="3200" dirty="0"/>
              <a:t>Sprinkler</a:t>
            </a:r>
            <a:r>
              <a:rPr lang="ko-KR" altLang="en-US" sz="3200" dirty="0"/>
              <a:t>와 대피로 안내 시스템을 구동 시킨다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endParaRPr lang="ko-KR" altLang="en-US" sz="2400" dirty="0"/>
          </a:p>
        </p:txBody>
      </p:sp>
      <p:sp>
        <p:nvSpPr>
          <p:cNvPr id="7170" name="TextBox 7169">
            <a:extLst>
              <a:ext uri="{FF2B5EF4-FFF2-40B4-BE49-F238E27FC236}">
                <a16:creationId xmlns:a16="http://schemas.microsoft.com/office/drawing/2014/main" id="{B0E78811-AB8B-4259-936F-84EAC5C82756}"/>
              </a:ext>
            </a:extLst>
          </p:cNvPr>
          <p:cNvSpPr txBox="1"/>
          <p:nvPr/>
        </p:nvSpPr>
        <p:spPr>
          <a:xfrm>
            <a:off x="1299748" y="36289766"/>
            <a:ext cx="13480947" cy="47243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개별 적외선 온도 판독 값을 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I2C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통신을 하여 </a:t>
            </a:r>
            <a:r>
              <a:rPr lang="en-US" altLang="ko-KR" sz="35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64</a:t>
            </a:r>
            <a:r>
              <a:rPr lang="ko-KR" altLang="en-US" sz="35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개의 배열로 반환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한다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Viewing angle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60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도 이다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따라서 천장 높이 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2.5m 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기준으로 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AMG8833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센서의 측정범위를 계산하면 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37.88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㎡이며 평수로 환산하면 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11.46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평 범위의 온도 데이터를 측정할 수 있다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2.5m 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기준으로 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Pixel Array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한 배열의 값은 약 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0.6</a:t>
            </a:r>
            <a:r>
              <a:rPr lang="ko-KR" altLang="en-US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㎡의 면적의 온도를 나타낸다</a:t>
            </a:r>
            <a:r>
              <a:rPr lang="en-US" altLang="ko-KR" sz="3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sz="35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ko-KR" altLang="en-US" sz="3600" dirty="0"/>
          </a:p>
        </p:txBody>
      </p:sp>
      <p:sp>
        <p:nvSpPr>
          <p:cNvPr id="7172" name="Rectangle 16">
            <a:extLst>
              <a:ext uri="{FF2B5EF4-FFF2-40B4-BE49-F238E27FC236}">
                <a16:creationId xmlns:a16="http://schemas.microsoft.com/office/drawing/2014/main" id="{76A9AC4A-1972-4BFC-8CA8-FDE0428E7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672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0" name="_x311265416" descr="EMB00001bc0267d">
            <a:extLst>
              <a:ext uri="{FF2B5EF4-FFF2-40B4-BE49-F238E27FC236}">
                <a16:creationId xmlns:a16="http://schemas.microsoft.com/office/drawing/2014/main" id="{0A271798-6F8D-47DD-ADC2-601C60890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5748" y="30257817"/>
            <a:ext cx="6222207" cy="472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TextBox 7173">
            <a:extLst>
              <a:ext uri="{FF2B5EF4-FFF2-40B4-BE49-F238E27FC236}">
                <a16:creationId xmlns:a16="http://schemas.microsoft.com/office/drawing/2014/main" id="{CBA592ED-0399-4613-A656-8917E745B20B}"/>
              </a:ext>
            </a:extLst>
          </p:cNvPr>
          <p:cNvSpPr txBox="1"/>
          <p:nvPr/>
        </p:nvSpPr>
        <p:spPr>
          <a:xfrm>
            <a:off x="22585702" y="30888529"/>
            <a:ext cx="7186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광섬유는 </a:t>
            </a:r>
            <a:r>
              <a:rPr lang="ko-KR" altLang="en-US" sz="36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왼편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모형과 같이 건물의 복도 또는 벽면에 설치한다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대피로 안내 시스템은 화재가 발생하여 화재 감시 모니터링 시스템에서 화재 감시 상태 단계가 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Level-3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되면 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MQTT 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프로토콜을 통하여 작동되도록 구현하였다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sz="3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41B212F5-27F6-478B-AEB0-CCCEAAC16F70}"/>
              </a:ext>
            </a:extLst>
          </p:cNvPr>
          <p:cNvSpPr txBox="1"/>
          <p:nvPr/>
        </p:nvSpPr>
        <p:spPr>
          <a:xfrm>
            <a:off x="16134596" y="36647582"/>
            <a:ext cx="130589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열화상 이미지센서 기반의 화재감지 알고리즘을 이용하여 기존의 화재감지기 보다 신속하고 정확한 화재감지 할 수 있다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742950" indent="-742950">
              <a:buAutoNum type="arabicPeriod"/>
            </a:pP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모니터링 시스템을 통한 즉각적인 상황조치를 취할 수 있다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742950" indent="-742950">
              <a:buAutoNum type="arabicPeriod"/>
            </a:pP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대피로 안내 시스템을 통하여 화재 피해자를 빠르게 대피 할 수록 유도하여 인명피해를 줄 일 수 있다</a:t>
            </a:r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1430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648</TotalTime>
  <Words>330</Words>
  <Application>Microsoft Office PowerPoint</Application>
  <PresentationFormat>사용자 지정</PresentationFormat>
  <Paragraphs>36</Paragraphs>
  <Slides>1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3" baseType="lpstr">
      <vt:lpstr>나눔고딕 ExtraBold</vt:lpstr>
      <vt:lpstr>나눔스퀘어 Bold</vt:lpstr>
      <vt:lpstr>맑은 고딕</vt:lpstr>
      <vt:lpstr>한컴 윤고딕 760</vt:lpstr>
      <vt:lpstr>함초롬바탕</vt:lpstr>
      <vt:lpstr>Arial</vt:lpstr>
      <vt:lpstr>Calibri</vt:lpstr>
      <vt:lpstr>Calibri Light</vt:lpstr>
      <vt:lpstr>Times New Roman</vt:lpstr>
      <vt:lpstr>Wingdings</vt:lpstr>
      <vt:lpstr>Office 테마</vt:lpstr>
      <vt:lpstr>Image</vt:lpstr>
      <vt:lpstr>열화상 이미지 센서를 활용한 IoT 기반의 화재감지기 및 화재 대응 시스템 설계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SMU</dc:creator>
  <cp:lastModifiedBy>김우종</cp:lastModifiedBy>
  <cp:revision>36</cp:revision>
  <dcterms:created xsi:type="dcterms:W3CDTF">2015-12-02T05:54:06Z</dcterms:created>
  <dcterms:modified xsi:type="dcterms:W3CDTF">2018-05-25T08:25:25Z</dcterms:modified>
</cp:coreProperties>
</file>